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2" r:id="rId3"/>
    <p:sldId id="275" r:id="rId4"/>
    <p:sldId id="273" r:id="rId5"/>
    <p:sldId id="274" r:id="rId6"/>
    <p:sldId id="27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F6BFD4-A07A-4484-896A-F5AA37149AE3}">
          <p14:sldIdLst>
            <p14:sldId id="256"/>
          </p14:sldIdLst>
        </p14:section>
        <p14:section name="Untitled Section" id="{3A103B1A-0BB2-4EA3-AC70-76F3D4B707FC}">
          <p14:sldIdLst>
            <p14:sldId id="272"/>
            <p14:sldId id="275"/>
            <p14:sldId id="273"/>
            <p14:sldId id="274"/>
            <p14:sldId id="276"/>
            <p14:sldId id="257"/>
            <p14:sldId id="258"/>
            <p14:sldId id="259"/>
            <p14:sldId id="260"/>
            <p14:sldId id="261"/>
            <p14:sldId id="262"/>
            <p14:sldId id="263"/>
            <p14:sldId id="264"/>
            <p14:sldId id="265"/>
            <p14:sldId id="266"/>
            <p14:sldId id="267"/>
            <p14:sldId id="268"/>
            <p14:sldId id="269"/>
            <p14:sldId id="270"/>
            <p14:sldId id="271"/>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FF"/>
    <a:srgbClr val="F4A6A6"/>
    <a:srgbClr val="78C4F8"/>
    <a:srgbClr val="64D2D2"/>
    <a:srgbClr val="36B3C0"/>
    <a:srgbClr val="C9FBFA"/>
    <a:srgbClr val="BAEB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324" y="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67CD2-596A-45D3-B37D-E43678A2CAAA}"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CCCDF-F4E4-4DB7-A814-47BF7465E2F0}" type="slidenum">
              <a:rPr lang="en-US" smtClean="0"/>
              <a:t>‹#›</a:t>
            </a:fld>
            <a:endParaRPr lang="en-US"/>
          </a:p>
        </p:txBody>
      </p:sp>
    </p:spTree>
    <p:extLst>
      <p:ext uri="{BB962C8B-B14F-4D97-AF65-F5344CB8AC3E}">
        <p14:creationId xmlns:p14="http://schemas.microsoft.com/office/powerpoint/2010/main" val="1888422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FDE8-0D43-10F8-4F7A-5113B11784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A7AE9-4059-7D7D-84B9-97B042803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3B52FF-075C-D66B-17AA-42CD37BC69FF}"/>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5" name="Footer Placeholder 4">
            <a:extLst>
              <a:ext uri="{FF2B5EF4-FFF2-40B4-BE49-F238E27FC236}">
                <a16:creationId xmlns:a16="http://schemas.microsoft.com/office/drawing/2014/main" id="{911AEE04-C006-490D-C165-44D47FB6B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5E8EB-B835-2D56-C3DA-4DBAA8E6A344}"/>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270965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1CB44-C1D0-7308-18D4-5CDC690E6C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E0BF12-97F2-96F9-8495-A70DB637BD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402CD-114C-F29E-59C1-1165DE2335E9}"/>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5" name="Footer Placeholder 4">
            <a:extLst>
              <a:ext uri="{FF2B5EF4-FFF2-40B4-BE49-F238E27FC236}">
                <a16:creationId xmlns:a16="http://schemas.microsoft.com/office/drawing/2014/main" id="{BC4EC720-98E4-46A4-2FE4-4BD812B381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BD5026-A841-959D-DC53-1CFF2D503857}"/>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879787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FAB581-D6B1-D9C5-235C-32FE273E8E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2F9C67-C063-2F64-DCC8-B8EC69610A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3EFFA-D4C2-63B2-C0E2-A56C9A3269EE}"/>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5" name="Footer Placeholder 4">
            <a:extLst>
              <a:ext uri="{FF2B5EF4-FFF2-40B4-BE49-F238E27FC236}">
                <a16:creationId xmlns:a16="http://schemas.microsoft.com/office/drawing/2014/main" id="{5DB2B3C2-126E-6CD3-0862-6F9D0B7B9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DBF3C-495A-3B36-7470-0119C6C85B7C}"/>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107356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A2B17-7374-E65B-01F8-2228361256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AC079E-6448-628A-1109-B69D26F3B9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7E9C9-8087-EF25-0FD4-959B0E897C63}"/>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5" name="Footer Placeholder 4">
            <a:extLst>
              <a:ext uri="{FF2B5EF4-FFF2-40B4-BE49-F238E27FC236}">
                <a16:creationId xmlns:a16="http://schemas.microsoft.com/office/drawing/2014/main" id="{DA4C1AF9-3421-B764-DEF2-12BF8ABC3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69196-9DEC-1B1C-949B-CF2835D467C5}"/>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3561443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91C81-4D79-85BC-9176-FD9B119A18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B67220-78F0-1DB7-BB68-7A7CE59C6E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8A4B7C-9AB3-2749-D3C4-BA7253119C0B}"/>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5" name="Footer Placeholder 4">
            <a:extLst>
              <a:ext uri="{FF2B5EF4-FFF2-40B4-BE49-F238E27FC236}">
                <a16:creationId xmlns:a16="http://schemas.microsoft.com/office/drawing/2014/main" id="{90101003-BC0C-0750-9D55-CE5C5DE494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E4577-C9F6-8117-4788-CEB93405A3EA}"/>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3108321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84E8-7903-0BD9-3170-78920F2A50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14A731-C13C-BE5B-1879-ACFD8D9202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93598C-CBAD-29C4-E2CE-819689E9B7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CF5EA9-B204-AA57-1D37-B672F0E031DB}"/>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6" name="Footer Placeholder 5">
            <a:extLst>
              <a:ext uri="{FF2B5EF4-FFF2-40B4-BE49-F238E27FC236}">
                <a16:creationId xmlns:a16="http://schemas.microsoft.com/office/drawing/2014/main" id="{40964DCC-991B-7A5B-99D6-0A73EE6906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0A705-9BA5-FBDE-0639-F8A7D181F32E}"/>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3178652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71DC-D7C1-3840-E1FB-FA8FDA88AE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F080D-9DBA-A3DE-AC5D-5D29706D31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922B03-0150-3B31-C125-62AF4D3EC3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45DBC9-2B4D-E9A7-9D72-79D446FF06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3E3E0-6CC6-BEC5-5478-3CB9BA7BB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38C37B-70F2-4BC0-D564-3AF3107C6418}"/>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8" name="Footer Placeholder 7">
            <a:extLst>
              <a:ext uri="{FF2B5EF4-FFF2-40B4-BE49-F238E27FC236}">
                <a16:creationId xmlns:a16="http://schemas.microsoft.com/office/drawing/2014/main" id="{DF87E4CB-1510-234F-24E9-B840AB466D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3F4113-84A2-23A8-D485-B9AB5FD71F98}"/>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472312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E961-48D4-1262-C9D5-47DFA49EFF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020135-EB23-929E-1AE1-DAEF3309AC34}"/>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4" name="Footer Placeholder 3">
            <a:extLst>
              <a:ext uri="{FF2B5EF4-FFF2-40B4-BE49-F238E27FC236}">
                <a16:creationId xmlns:a16="http://schemas.microsoft.com/office/drawing/2014/main" id="{94886E13-3BF6-ACC4-61C0-3A1C569A66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6C37F9-4CDB-E8D0-B6EE-D3A25660AACA}"/>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284510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621E81-D701-FD91-B02C-506012075161}"/>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3" name="Footer Placeholder 2">
            <a:extLst>
              <a:ext uri="{FF2B5EF4-FFF2-40B4-BE49-F238E27FC236}">
                <a16:creationId xmlns:a16="http://schemas.microsoft.com/office/drawing/2014/main" id="{D54F1FE9-3CF2-9C0F-B54D-63647837DC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83ACDD-00B7-CE9E-5F56-624A098A3C52}"/>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344172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9457E-DA7B-96F1-9CBA-57F1932878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8BE37B-D2BD-B0B8-5CB4-531767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7996F5-4B3D-C3A9-A43B-4BC86A2FD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6C14CC-6E9B-59F4-2D3C-266DF88DB21B}"/>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6" name="Footer Placeholder 5">
            <a:extLst>
              <a:ext uri="{FF2B5EF4-FFF2-40B4-BE49-F238E27FC236}">
                <a16:creationId xmlns:a16="http://schemas.microsoft.com/office/drawing/2014/main" id="{7477467B-D4DB-9084-CBC3-512A8ADA03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C76842-5ED4-C59D-729F-2AD9027B0330}"/>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2521808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95525-AA55-95EC-ED32-A931F7652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8ACDA4-8579-3F4F-0545-0493A2FD2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E0B95D-D010-9A2C-2A45-0DE48B31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B249C5-4ECE-CB23-A17D-44C0E8CAFF11}"/>
              </a:ext>
            </a:extLst>
          </p:cNvPr>
          <p:cNvSpPr>
            <a:spLocks noGrp="1"/>
          </p:cNvSpPr>
          <p:nvPr>
            <p:ph type="dt" sz="half" idx="10"/>
          </p:nvPr>
        </p:nvSpPr>
        <p:spPr/>
        <p:txBody>
          <a:bodyPr/>
          <a:lstStyle/>
          <a:p>
            <a:fld id="{B0D38CEC-31DD-4BBF-A582-0163AD3EDE74}" type="datetimeFigureOut">
              <a:rPr lang="en-US" smtClean="0"/>
              <a:t>6/24/2024</a:t>
            </a:fld>
            <a:endParaRPr lang="en-US"/>
          </a:p>
        </p:txBody>
      </p:sp>
      <p:sp>
        <p:nvSpPr>
          <p:cNvPr id="6" name="Footer Placeholder 5">
            <a:extLst>
              <a:ext uri="{FF2B5EF4-FFF2-40B4-BE49-F238E27FC236}">
                <a16:creationId xmlns:a16="http://schemas.microsoft.com/office/drawing/2014/main" id="{CD3FA8C9-C2C8-89D8-37C4-08FDF37448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E0CAF3-0110-B216-5203-E384483FDDCA}"/>
              </a:ext>
            </a:extLst>
          </p:cNvPr>
          <p:cNvSpPr>
            <a:spLocks noGrp="1"/>
          </p:cNvSpPr>
          <p:nvPr>
            <p:ph type="sldNum" sz="quarter" idx="12"/>
          </p:nvPr>
        </p:nvSpPr>
        <p:spPr/>
        <p:txBody>
          <a:bodyPr/>
          <a:lstStyle/>
          <a:p>
            <a:fld id="{E24FDB1B-BEE3-46A0-9FB0-6DA08472F7B6}" type="slidenum">
              <a:rPr lang="en-US" smtClean="0"/>
              <a:t>‹#›</a:t>
            </a:fld>
            <a:endParaRPr lang="en-US"/>
          </a:p>
        </p:txBody>
      </p:sp>
    </p:spTree>
    <p:extLst>
      <p:ext uri="{BB962C8B-B14F-4D97-AF65-F5344CB8AC3E}">
        <p14:creationId xmlns:p14="http://schemas.microsoft.com/office/powerpoint/2010/main" val="3846310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3AA49-37F8-D7F0-7DAC-A679475936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50A9F-F1AF-8776-0830-5C5A053A9D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20E18-2ED5-CEC9-6DE4-815E0C1690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38CEC-31DD-4BBF-A582-0163AD3EDE74}" type="datetimeFigureOut">
              <a:rPr lang="en-US" smtClean="0"/>
              <a:t>6/24/2024</a:t>
            </a:fld>
            <a:endParaRPr lang="en-US"/>
          </a:p>
        </p:txBody>
      </p:sp>
      <p:sp>
        <p:nvSpPr>
          <p:cNvPr id="5" name="Footer Placeholder 4">
            <a:extLst>
              <a:ext uri="{FF2B5EF4-FFF2-40B4-BE49-F238E27FC236}">
                <a16:creationId xmlns:a16="http://schemas.microsoft.com/office/drawing/2014/main" id="{CF1DEDD2-67B9-28F1-D028-4131F18ED6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4CB81D-2EE8-BED4-74B8-A4DF6D6D4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4FDB1B-BEE3-46A0-9FB0-6DA08472F7B6}" type="slidenum">
              <a:rPr lang="en-US" smtClean="0"/>
              <a:t>‹#›</a:t>
            </a:fld>
            <a:endParaRPr lang="en-US"/>
          </a:p>
        </p:txBody>
      </p:sp>
    </p:spTree>
    <p:extLst>
      <p:ext uri="{BB962C8B-B14F-4D97-AF65-F5344CB8AC3E}">
        <p14:creationId xmlns:p14="http://schemas.microsoft.com/office/powerpoint/2010/main" val="314351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solidFill>
          <a:srgbClr val="C9FBFA">
            <a:alpha val="90000"/>
          </a:srgbClr>
        </a:solidFill>
        <a:effectLst/>
      </p:bgPr>
    </p:bg>
    <p:spTree>
      <p:nvGrpSpPr>
        <p:cNvPr id="1" name=""/>
        <p:cNvGrpSpPr/>
        <p:nvPr/>
      </p:nvGrpSpPr>
      <p:grpSpPr>
        <a:xfrm>
          <a:off x="0" y="0"/>
          <a:ext cx="0" cy="0"/>
          <a:chOff x="0" y="0"/>
          <a:chExt cx="0" cy="0"/>
        </a:xfrm>
      </p:grpSpPr>
      <p:sp>
        <p:nvSpPr>
          <p:cNvPr id="8" name="Right Triangle 7">
            <a:extLst>
              <a:ext uri="{FF2B5EF4-FFF2-40B4-BE49-F238E27FC236}">
                <a16:creationId xmlns:a16="http://schemas.microsoft.com/office/drawing/2014/main" id="{8807FDCB-73C6-4AC2-B0D7-CBE92EC3C7F4}"/>
              </a:ext>
            </a:extLst>
          </p:cNvPr>
          <p:cNvSpPr/>
          <p:nvPr/>
        </p:nvSpPr>
        <p:spPr>
          <a:xfrm rot="10800000">
            <a:off x="10254342" y="-10198"/>
            <a:ext cx="1937656" cy="1381798"/>
          </a:xfrm>
          <a:prstGeom prst="rtTriangl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514A5A-8B18-5175-A324-2A93EC92885E}"/>
              </a:ext>
            </a:extLst>
          </p:cNvPr>
          <p:cNvSpPr/>
          <p:nvPr/>
        </p:nvSpPr>
        <p:spPr>
          <a:xfrm>
            <a:off x="1" y="-23253"/>
            <a:ext cx="1164770" cy="686736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79876F-CBBE-452D-F68D-29D8B3A9A423}"/>
              </a:ext>
            </a:extLst>
          </p:cNvPr>
          <p:cNvSpPr>
            <a:spLocks noGrp="1"/>
          </p:cNvSpPr>
          <p:nvPr>
            <p:ph type="ctrTitle"/>
          </p:nvPr>
        </p:nvSpPr>
        <p:spPr>
          <a:xfrm>
            <a:off x="943336" y="13885"/>
            <a:ext cx="10305327" cy="1673401"/>
          </a:xfrm>
        </p:spPr>
        <p:txBody>
          <a:bodyPr>
            <a:normAutofit/>
          </a:bodyPr>
          <a:lstStyle/>
          <a:p>
            <a:r>
              <a:rPr lang="en-US" sz="5400" b="1" dirty="0">
                <a:solidFill>
                  <a:schemeClr val="tx1">
                    <a:lumMod val="85000"/>
                    <a:lumOff val="15000"/>
                  </a:schemeClr>
                </a:solidFill>
                <a:latin typeface="Aptos Narrow" panose="020B0004020202020204" pitchFamily="34" charset="0"/>
              </a:rPr>
              <a:t>HOTEL RESERVATION ANALYSIS WITH  </a:t>
            </a:r>
            <a:r>
              <a:rPr lang="en-US" sz="5400" b="1" dirty="0">
                <a:solidFill>
                  <a:schemeClr val="tx1">
                    <a:lumMod val="85000"/>
                    <a:lumOff val="15000"/>
                  </a:schemeClr>
                </a:solidFill>
                <a:latin typeface="Consolas" panose="020B0609020204030204" pitchFamily="49" charset="0"/>
              </a:rPr>
              <a:t>MYSQL</a:t>
            </a:r>
            <a:r>
              <a:rPr lang="en-US" sz="5400" b="1" dirty="0">
                <a:solidFill>
                  <a:schemeClr val="tx1">
                    <a:lumMod val="85000"/>
                    <a:lumOff val="15000"/>
                  </a:schemeClr>
                </a:solidFill>
                <a:latin typeface="Aptos Narrow" panose="020B0004020202020204" pitchFamily="34" charset="0"/>
              </a:rPr>
              <a:t> </a:t>
            </a:r>
            <a:r>
              <a:rPr lang="en-US" sz="5400" b="1" dirty="0">
                <a:solidFill>
                  <a:schemeClr val="tx1">
                    <a:lumMod val="85000"/>
                    <a:lumOff val="15000"/>
                  </a:schemeClr>
                </a:solidFill>
                <a:latin typeface="Consolas" panose="020B0609020204030204" pitchFamily="49" charset="0"/>
              </a:rPr>
              <a:t>WORKBENCH</a:t>
            </a:r>
          </a:p>
        </p:txBody>
      </p:sp>
      <p:sp>
        <p:nvSpPr>
          <p:cNvPr id="3" name="Subtitle 2">
            <a:extLst>
              <a:ext uri="{FF2B5EF4-FFF2-40B4-BE49-F238E27FC236}">
                <a16:creationId xmlns:a16="http://schemas.microsoft.com/office/drawing/2014/main" id="{25D89517-F365-856E-F86D-38341713D895}"/>
              </a:ext>
            </a:extLst>
          </p:cNvPr>
          <p:cNvSpPr>
            <a:spLocks noGrp="1"/>
          </p:cNvSpPr>
          <p:nvPr>
            <p:ph type="subTitle" idx="1"/>
          </p:nvPr>
        </p:nvSpPr>
        <p:spPr>
          <a:xfrm>
            <a:off x="8238831" y="1948602"/>
            <a:ext cx="3856849" cy="2056023"/>
          </a:xfrm>
        </p:spPr>
        <p:txBody>
          <a:bodyPr>
            <a:normAutofit/>
          </a:bodyPr>
          <a:lstStyle/>
          <a:p>
            <a:pPr algn="l">
              <a:lnSpc>
                <a:spcPct val="150000"/>
              </a:lnSpc>
            </a:pPr>
            <a:r>
              <a:rPr lang="en-US" sz="2000" dirty="0">
                <a:latin typeface="Microsoft JhengHei UI" panose="020B0604030504040204" pitchFamily="34" charset="-120"/>
                <a:ea typeface="Microsoft JhengHei UI" panose="020B0604030504040204" pitchFamily="34" charset="-120"/>
              </a:rPr>
              <a:t>By  </a:t>
            </a:r>
            <a:r>
              <a:rPr lang="en-US" sz="2800" b="1" dirty="0">
                <a:latin typeface="Microsoft JhengHei UI" panose="020B0604030504040204" pitchFamily="34" charset="-120"/>
                <a:ea typeface="Microsoft JhengHei UI" panose="020B0604030504040204" pitchFamily="34" charset="-120"/>
              </a:rPr>
              <a:t>Raunak Saini</a:t>
            </a:r>
          </a:p>
          <a:p>
            <a:pPr algn="l">
              <a:lnSpc>
                <a:spcPct val="150000"/>
              </a:lnSpc>
            </a:pPr>
            <a:r>
              <a:rPr lang="en-US" sz="2000" dirty="0">
                <a:latin typeface="Microsoft JhengHei UI" panose="020B0604030504040204" pitchFamily="34" charset="-120"/>
                <a:ea typeface="Microsoft JhengHei UI" panose="020B0604030504040204" pitchFamily="34" charset="-120"/>
              </a:rPr>
              <a:t>Batch Name: </a:t>
            </a:r>
            <a:r>
              <a:rPr lang="en-US" sz="2000" b="1" dirty="0">
                <a:latin typeface="Microsoft JhengHei UI" panose="020B0604030504040204" pitchFamily="34" charset="-120"/>
                <a:ea typeface="Microsoft JhengHei UI" panose="020B0604030504040204" pitchFamily="34" charset="-120"/>
              </a:rPr>
              <a:t>MIP-DA-10</a:t>
            </a:r>
            <a:r>
              <a:rPr lang="en-US" sz="2000" dirty="0">
                <a:latin typeface="Microsoft JhengHei UI" panose="020B0604030504040204" pitchFamily="34" charset="-120"/>
                <a:ea typeface="Microsoft JhengHei UI" panose="020B0604030504040204" pitchFamily="34" charset="-120"/>
              </a:rPr>
              <a:t> </a:t>
            </a:r>
          </a:p>
          <a:p>
            <a:pPr algn="l">
              <a:lnSpc>
                <a:spcPct val="150000"/>
              </a:lnSpc>
            </a:pPr>
            <a:r>
              <a:rPr lang="en-US" sz="2000" dirty="0">
                <a:latin typeface="Microsoft JhengHei UI" panose="020B0604030504040204" pitchFamily="34" charset="-120"/>
                <a:ea typeface="Microsoft JhengHei UI" panose="020B0604030504040204" pitchFamily="34" charset="-120"/>
              </a:rPr>
              <a:t>Profile:- </a:t>
            </a:r>
            <a:r>
              <a:rPr lang="en-US" sz="2000" b="1" dirty="0">
                <a:latin typeface="Microsoft JhengHei UI" panose="020B0604030504040204" pitchFamily="34" charset="-120"/>
                <a:ea typeface="Microsoft JhengHei UI" panose="020B0604030504040204" pitchFamily="34" charset="-120"/>
              </a:rPr>
              <a:t>Data Analysis Intern</a:t>
            </a:r>
          </a:p>
        </p:txBody>
      </p:sp>
      <p:pic>
        <p:nvPicPr>
          <p:cNvPr id="5" name="Picture 4">
            <a:extLst>
              <a:ext uri="{FF2B5EF4-FFF2-40B4-BE49-F238E27FC236}">
                <a16:creationId xmlns:a16="http://schemas.microsoft.com/office/drawing/2014/main" id="{47362975-46D2-52B3-6147-B79DEBDA6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412" y="1948602"/>
            <a:ext cx="6810673" cy="4113943"/>
          </a:xfrm>
          <a:prstGeom prst="rect">
            <a:avLst/>
          </a:prstGeom>
        </p:spPr>
      </p:pic>
    </p:spTree>
    <p:extLst>
      <p:ext uri="{BB962C8B-B14F-4D97-AF65-F5344CB8AC3E}">
        <p14:creationId xmlns:p14="http://schemas.microsoft.com/office/powerpoint/2010/main" val="32195436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17BF7120-3023-767C-0E7D-A2070E09F1C9}"/>
              </a:ext>
            </a:extLst>
          </p:cNvPr>
          <p:cNvSpPr/>
          <p:nvPr/>
        </p:nvSpPr>
        <p:spPr>
          <a:xfrm>
            <a:off x="143482" y="112598"/>
            <a:ext cx="3982204" cy="2314916"/>
          </a:xfrm>
          <a:prstGeom prst="wedgeEllipseCallout">
            <a:avLst>
              <a:gd name="adj1" fmla="val 45387"/>
              <a:gd name="adj2" fmla="val 53250"/>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4"/>
            </a:pPr>
            <a:r>
              <a:rPr lang="en-US" sz="2000" dirty="0">
                <a:latin typeface="Aptos Narrow" panose="020B0004020202020204" pitchFamily="34" charset="0"/>
              </a:rPr>
              <a:t>How many reservations were made for the year 20XX (replace XX with the desired year)?</a:t>
            </a:r>
          </a:p>
        </p:txBody>
      </p:sp>
      <p:pic>
        <p:nvPicPr>
          <p:cNvPr id="12" name="Picture Placeholder 11">
            <a:extLst>
              <a:ext uri="{FF2B5EF4-FFF2-40B4-BE49-F238E27FC236}">
                <a16:creationId xmlns:a16="http://schemas.microsoft.com/office/drawing/2014/main" id="{5F56D6A0-921E-F447-EE0C-FAD72BE88603}"/>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tretch/>
        </p:blipFill>
        <p:spPr>
          <a:xfrm>
            <a:off x="3626951" y="2630010"/>
            <a:ext cx="8361423" cy="3934076"/>
          </a:xfrm>
          <a:prstGeom prst="rect">
            <a:avLst/>
          </a:prstGeom>
        </p:spPr>
      </p:pic>
    </p:spTree>
    <p:extLst>
      <p:ext uri="{BB962C8B-B14F-4D97-AF65-F5344CB8AC3E}">
        <p14:creationId xmlns:p14="http://schemas.microsoft.com/office/powerpoint/2010/main" val="218689894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7" name="Speech Bubble: Oval 6">
            <a:extLst>
              <a:ext uri="{FF2B5EF4-FFF2-40B4-BE49-F238E27FC236}">
                <a16:creationId xmlns:a16="http://schemas.microsoft.com/office/drawing/2014/main" id="{1ADE523F-225E-D6E3-820F-399D1F69AA07}"/>
              </a:ext>
            </a:extLst>
          </p:cNvPr>
          <p:cNvSpPr/>
          <p:nvPr/>
        </p:nvSpPr>
        <p:spPr>
          <a:xfrm>
            <a:off x="143482" y="112598"/>
            <a:ext cx="3982204" cy="2314916"/>
          </a:xfrm>
          <a:prstGeom prst="wedgeEllipseCallout">
            <a:avLst>
              <a:gd name="adj1" fmla="val 45387"/>
              <a:gd name="adj2" fmla="val 53250"/>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5"/>
            </a:pPr>
            <a:r>
              <a:rPr lang="en-US" sz="2000" dirty="0">
                <a:latin typeface="Aptos Narrow" panose="020B0004020202020204" pitchFamily="34" charset="0"/>
              </a:rPr>
              <a:t>What is the most commonly booked room type?</a:t>
            </a:r>
          </a:p>
        </p:txBody>
      </p:sp>
      <p:pic>
        <p:nvPicPr>
          <p:cNvPr id="10" name="Picture Placeholder 8">
            <a:extLst>
              <a:ext uri="{FF2B5EF4-FFF2-40B4-BE49-F238E27FC236}">
                <a16:creationId xmlns:a16="http://schemas.microsoft.com/office/drawing/2014/main" id="{13B4FBA4-9982-CE6F-DBED-8CF3C4C5066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Tree>
    <p:extLst>
      <p:ext uri="{BB962C8B-B14F-4D97-AF65-F5344CB8AC3E}">
        <p14:creationId xmlns:p14="http://schemas.microsoft.com/office/powerpoint/2010/main" val="175146448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4B703B09-0920-9F0D-E3B7-969063DE00FC}"/>
              </a:ext>
            </a:extLst>
          </p:cNvPr>
          <p:cNvSpPr/>
          <p:nvPr/>
        </p:nvSpPr>
        <p:spPr>
          <a:xfrm>
            <a:off x="143482" y="112597"/>
            <a:ext cx="5081661" cy="2336689"/>
          </a:xfrm>
          <a:prstGeom prst="wedgeEllipseCallout">
            <a:avLst>
              <a:gd name="adj1" fmla="val 34062"/>
              <a:gd name="adj2" fmla="val 49641"/>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6"/>
            </a:pPr>
            <a:r>
              <a:rPr lang="en-US" sz="2000" dirty="0">
                <a:latin typeface="Aptos Narrow" panose="020B0004020202020204" pitchFamily="34" charset="0"/>
              </a:rPr>
              <a:t> How many reservations fall on a weekend (no_of_weekend_nights &gt; 0)?</a:t>
            </a:r>
          </a:p>
        </p:txBody>
      </p:sp>
      <p:pic>
        <p:nvPicPr>
          <p:cNvPr id="8" name="Picture Placeholder 8">
            <a:extLst>
              <a:ext uri="{FF2B5EF4-FFF2-40B4-BE49-F238E27FC236}">
                <a16:creationId xmlns:a16="http://schemas.microsoft.com/office/drawing/2014/main" id="{AC306B9F-FEF3-0EEC-DA65-5DE6A3B99BD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Tree>
    <p:extLst>
      <p:ext uri="{BB962C8B-B14F-4D97-AF65-F5344CB8AC3E}">
        <p14:creationId xmlns:p14="http://schemas.microsoft.com/office/powerpoint/2010/main" val="134975364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1E12DDBB-A1C9-397C-55FA-818757F5ACDA}"/>
              </a:ext>
            </a:extLst>
          </p:cNvPr>
          <p:cNvSpPr/>
          <p:nvPr/>
        </p:nvSpPr>
        <p:spPr>
          <a:xfrm>
            <a:off x="143483" y="112597"/>
            <a:ext cx="4036632" cy="2423774"/>
          </a:xfrm>
          <a:prstGeom prst="wedgeEllipseCallout">
            <a:avLst>
              <a:gd name="adj1" fmla="val 45062"/>
              <a:gd name="adj2" fmla="val 49641"/>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2000" dirty="0">
              <a:latin typeface="Aptos Narrow" panose="020B0004020202020204" pitchFamily="34" charset="0"/>
            </a:endParaRPr>
          </a:p>
          <a:p>
            <a:pPr marL="457200" indent="-457200">
              <a:buFont typeface="+mj-lt"/>
              <a:buAutoNum type="arabicParenR" startAt="7"/>
            </a:pPr>
            <a:r>
              <a:rPr lang="en-US" sz="2000" dirty="0">
                <a:latin typeface="Aptos Narrow" panose="020B0004020202020204" pitchFamily="34" charset="0"/>
              </a:rPr>
              <a:t>What is the highest and lowest lead time for reservations?</a:t>
            </a:r>
          </a:p>
          <a:p>
            <a:pPr marL="457200" indent="-457200">
              <a:buFont typeface="+mj-lt"/>
              <a:buAutoNum type="arabicParenR" startAt="6"/>
            </a:pPr>
            <a:endParaRPr lang="en-US" sz="2000" dirty="0">
              <a:latin typeface="Aptos Narrow" panose="020B0004020202020204" pitchFamily="34" charset="0"/>
            </a:endParaRPr>
          </a:p>
        </p:txBody>
      </p:sp>
      <p:pic>
        <p:nvPicPr>
          <p:cNvPr id="8" name="Picture Placeholder 8">
            <a:extLst>
              <a:ext uri="{FF2B5EF4-FFF2-40B4-BE49-F238E27FC236}">
                <a16:creationId xmlns:a16="http://schemas.microsoft.com/office/drawing/2014/main" id="{129F51C7-F508-1F82-CF02-AB166902235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Tree>
    <p:extLst>
      <p:ext uri="{BB962C8B-B14F-4D97-AF65-F5344CB8AC3E}">
        <p14:creationId xmlns:p14="http://schemas.microsoft.com/office/powerpoint/2010/main" val="24007774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fallOve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984251E0-293F-77EC-C92D-B0887B4241D5}"/>
              </a:ext>
            </a:extLst>
          </p:cNvPr>
          <p:cNvSpPr/>
          <p:nvPr/>
        </p:nvSpPr>
        <p:spPr>
          <a:xfrm>
            <a:off x="143483" y="112597"/>
            <a:ext cx="3775374" cy="2402003"/>
          </a:xfrm>
          <a:prstGeom prst="wedgeEllipseCallout">
            <a:avLst>
              <a:gd name="adj1" fmla="val 45062"/>
              <a:gd name="adj2" fmla="val 49641"/>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8"/>
            </a:pPr>
            <a:r>
              <a:rPr lang="en-US" sz="2000" dirty="0">
                <a:latin typeface="Aptos Narrow" panose="020B0004020202020204" pitchFamily="34" charset="0"/>
              </a:rPr>
              <a:t>What is the most common market segment type for reservations?</a:t>
            </a:r>
          </a:p>
          <a:p>
            <a:pPr marL="457200" indent="-457200">
              <a:buFont typeface="+mj-lt"/>
              <a:buAutoNum type="arabicParenR" startAt="8"/>
            </a:pPr>
            <a:endParaRPr lang="en-US" sz="2000" dirty="0">
              <a:latin typeface="Aptos Narrow" panose="020B0004020202020204" pitchFamily="34" charset="0"/>
            </a:endParaRPr>
          </a:p>
          <a:p>
            <a:pPr marL="457200" indent="-457200">
              <a:buFont typeface="+mj-lt"/>
              <a:buAutoNum type="arabicParenR" startAt="6"/>
            </a:pPr>
            <a:endParaRPr lang="en-US" sz="2000" dirty="0">
              <a:latin typeface="Aptos Narrow" panose="020B0004020202020204" pitchFamily="34" charset="0"/>
            </a:endParaRPr>
          </a:p>
        </p:txBody>
      </p:sp>
      <p:pic>
        <p:nvPicPr>
          <p:cNvPr id="8" name="Picture Placeholder 8">
            <a:extLst>
              <a:ext uri="{FF2B5EF4-FFF2-40B4-BE49-F238E27FC236}">
                <a16:creationId xmlns:a16="http://schemas.microsoft.com/office/drawing/2014/main" id="{B1202FAB-BFEB-7F5D-51C0-0F11FA6BECD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Tree>
    <p:extLst>
      <p:ext uri="{BB962C8B-B14F-4D97-AF65-F5344CB8AC3E}">
        <p14:creationId xmlns:p14="http://schemas.microsoft.com/office/powerpoint/2010/main" val="31425241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7" name="Speech Bubble: Oval 6">
            <a:extLst>
              <a:ext uri="{FF2B5EF4-FFF2-40B4-BE49-F238E27FC236}">
                <a16:creationId xmlns:a16="http://schemas.microsoft.com/office/drawing/2014/main" id="{4063D58B-0104-80D6-24D3-81D4166FFA0B}"/>
              </a:ext>
            </a:extLst>
          </p:cNvPr>
          <p:cNvSpPr/>
          <p:nvPr/>
        </p:nvSpPr>
        <p:spPr>
          <a:xfrm>
            <a:off x="143483" y="112597"/>
            <a:ext cx="4036632" cy="2423774"/>
          </a:xfrm>
          <a:prstGeom prst="wedgeEllipseCallout">
            <a:avLst>
              <a:gd name="adj1" fmla="val 45062"/>
              <a:gd name="adj2" fmla="val 49641"/>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9"/>
            </a:pPr>
            <a:r>
              <a:rPr lang="en-US" sz="2000">
                <a:latin typeface="Aptos Narrow" panose="020B0004020202020204" pitchFamily="34" charset="0"/>
              </a:rPr>
              <a:t>How many reservations have a booking status of "Confirmed"?</a:t>
            </a:r>
            <a:endParaRPr lang="en-US" sz="2000" dirty="0">
              <a:latin typeface="Aptos Narrow" panose="020B0004020202020204" pitchFamily="34" charset="0"/>
            </a:endParaRPr>
          </a:p>
        </p:txBody>
      </p:sp>
      <p:pic>
        <p:nvPicPr>
          <p:cNvPr id="12" name="Picture Placeholder 8">
            <a:extLst>
              <a:ext uri="{FF2B5EF4-FFF2-40B4-BE49-F238E27FC236}">
                <a16:creationId xmlns:a16="http://schemas.microsoft.com/office/drawing/2014/main" id="{51311F14-F2BD-F8C9-C9B3-67D59EEAF71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12572"/>
            <a:ext cx="8380559" cy="4121944"/>
          </a:xfrm>
          <a:prstGeom prst="rect">
            <a:avLst/>
          </a:prstGeom>
        </p:spPr>
      </p:pic>
    </p:spTree>
    <p:extLst>
      <p:ext uri="{BB962C8B-B14F-4D97-AF65-F5344CB8AC3E}">
        <p14:creationId xmlns:p14="http://schemas.microsoft.com/office/powerpoint/2010/main" val="4220919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250">
        <p15:prstTrans prst="curtains"/>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7" name="Speech Bubble: Oval 6">
            <a:extLst>
              <a:ext uri="{FF2B5EF4-FFF2-40B4-BE49-F238E27FC236}">
                <a16:creationId xmlns:a16="http://schemas.microsoft.com/office/drawing/2014/main" id="{E825BE73-5B39-01F7-0A00-DCFEF97A6AF2}"/>
              </a:ext>
            </a:extLst>
          </p:cNvPr>
          <p:cNvSpPr/>
          <p:nvPr/>
        </p:nvSpPr>
        <p:spPr>
          <a:xfrm>
            <a:off x="143483" y="112597"/>
            <a:ext cx="4036632" cy="2423774"/>
          </a:xfrm>
          <a:prstGeom prst="wedgeEllipseCallout">
            <a:avLst>
              <a:gd name="adj1" fmla="val 45062"/>
              <a:gd name="adj2" fmla="val 49641"/>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10"/>
            </a:pPr>
            <a:r>
              <a:rPr lang="en-US" sz="2000">
                <a:latin typeface="Aptos Narrow" panose="020B0004020202020204" pitchFamily="34" charset="0"/>
              </a:rPr>
              <a:t>What is the total number of adults and children across all reservations?</a:t>
            </a:r>
            <a:endParaRPr lang="en-US" sz="2000" dirty="0">
              <a:latin typeface="Aptos Narrow" panose="020B0004020202020204" pitchFamily="34" charset="0"/>
            </a:endParaRPr>
          </a:p>
        </p:txBody>
      </p:sp>
      <p:pic>
        <p:nvPicPr>
          <p:cNvPr id="10" name="Picture Placeholder 8">
            <a:extLst>
              <a:ext uri="{FF2B5EF4-FFF2-40B4-BE49-F238E27FC236}">
                <a16:creationId xmlns:a16="http://schemas.microsoft.com/office/drawing/2014/main" id="{D1467C25-4482-41B8-DDFC-5264CB895A5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Tree>
    <p:extLst>
      <p:ext uri="{BB962C8B-B14F-4D97-AF65-F5344CB8AC3E}">
        <p14:creationId xmlns:p14="http://schemas.microsoft.com/office/powerpoint/2010/main" val="36912991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win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33FC5426-7335-B96A-4C5C-DB62BB070300}"/>
              </a:ext>
            </a:extLst>
          </p:cNvPr>
          <p:cNvSpPr/>
          <p:nvPr/>
        </p:nvSpPr>
        <p:spPr>
          <a:xfrm>
            <a:off x="143483" y="112597"/>
            <a:ext cx="4036632" cy="2423774"/>
          </a:xfrm>
          <a:prstGeom prst="wedgeEllipseCallout">
            <a:avLst>
              <a:gd name="adj1" fmla="val 45062"/>
              <a:gd name="adj2" fmla="val 49641"/>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11"/>
            </a:pPr>
            <a:r>
              <a:rPr lang="en-US" sz="2000" dirty="0">
                <a:latin typeface="Aptos Narrow" panose="020B0004020202020204" pitchFamily="34" charset="0"/>
              </a:rPr>
              <a:t>What is the average number of weekend nights for reservations involving children?</a:t>
            </a:r>
          </a:p>
        </p:txBody>
      </p:sp>
      <p:pic>
        <p:nvPicPr>
          <p:cNvPr id="8" name="Picture Placeholder 8">
            <a:extLst>
              <a:ext uri="{FF2B5EF4-FFF2-40B4-BE49-F238E27FC236}">
                <a16:creationId xmlns:a16="http://schemas.microsoft.com/office/drawing/2014/main" id="{5C60D430-ACD7-16DF-5CC1-1FD27A51EEA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Tree>
    <p:extLst>
      <p:ext uri="{BB962C8B-B14F-4D97-AF65-F5344CB8AC3E}">
        <p14:creationId xmlns:p14="http://schemas.microsoft.com/office/powerpoint/2010/main" val="3388315701"/>
      </p:ext>
    </p:extLst>
  </p:cSld>
  <p:clrMapOvr>
    <a:masterClrMapping/>
  </p:clrMapOvr>
  <mc:AlternateContent xmlns:mc="http://schemas.openxmlformats.org/markup-compatibility/2006">
    <mc:Choice xmlns:p14="http://schemas.microsoft.com/office/powerpoint/2010/main" Requires="p14">
      <p:transition spd="slow" p14:dur="2000">
        <p:checker/>
      </p:transition>
    </mc:Choice>
    <mc:Fallback>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BC27C1B6-CB21-440A-4993-C0615CB48C26}"/>
              </a:ext>
            </a:extLst>
          </p:cNvPr>
          <p:cNvSpPr/>
          <p:nvPr/>
        </p:nvSpPr>
        <p:spPr>
          <a:xfrm>
            <a:off x="143483" y="112596"/>
            <a:ext cx="3583052" cy="2510861"/>
          </a:xfrm>
          <a:prstGeom prst="wedgeEllipseCallout">
            <a:avLst>
              <a:gd name="adj1" fmla="val 45062"/>
              <a:gd name="adj2" fmla="val 49641"/>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12"/>
            </a:pPr>
            <a:r>
              <a:rPr lang="en-US" sz="2000" dirty="0">
                <a:latin typeface="Aptos Narrow" panose="020B0004020202020204" pitchFamily="34" charset="0"/>
              </a:rPr>
              <a:t>How many reservations were made in each month of the year?</a:t>
            </a:r>
          </a:p>
        </p:txBody>
      </p:sp>
      <p:pic>
        <p:nvPicPr>
          <p:cNvPr id="8" name="Picture Placeholder 8">
            <a:extLst>
              <a:ext uri="{FF2B5EF4-FFF2-40B4-BE49-F238E27FC236}">
                <a16:creationId xmlns:a16="http://schemas.microsoft.com/office/drawing/2014/main" id="{D6D8D309-3C51-C5EA-2BCB-F3389541AE5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Tree>
    <p:extLst>
      <p:ext uri="{BB962C8B-B14F-4D97-AF65-F5344CB8AC3E}">
        <p14:creationId xmlns:p14="http://schemas.microsoft.com/office/powerpoint/2010/main" val="12775123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0BDC3C38-0CE2-82D4-478A-BBE32C50BAA9}"/>
              </a:ext>
            </a:extLst>
          </p:cNvPr>
          <p:cNvSpPr/>
          <p:nvPr/>
        </p:nvSpPr>
        <p:spPr>
          <a:xfrm>
            <a:off x="143483" y="112597"/>
            <a:ext cx="4036632" cy="2423774"/>
          </a:xfrm>
          <a:prstGeom prst="wedgeEllipseCallout">
            <a:avLst>
              <a:gd name="adj1" fmla="val 45062"/>
              <a:gd name="adj2" fmla="val 49641"/>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13"/>
            </a:pPr>
            <a:r>
              <a:rPr lang="en-US" sz="2000" dirty="0">
                <a:latin typeface="Aptos Narrow" panose="020B0004020202020204" pitchFamily="34" charset="0"/>
              </a:rPr>
              <a:t>What is the average number of nights (both weekend and weekday) spent by guests for each room type?</a:t>
            </a:r>
          </a:p>
        </p:txBody>
      </p:sp>
      <p:pic>
        <p:nvPicPr>
          <p:cNvPr id="8" name="Picture Placeholder 8">
            <a:extLst>
              <a:ext uri="{FF2B5EF4-FFF2-40B4-BE49-F238E27FC236}">
                <a16:creationId xmlns:a16="http://schemas.microsoft.com/office/drawing/2014/main" id="{C159344A-6C8A-93CC-44C5-C1A8FF3D180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Tree>
    <p:extLst>
      <p:ext uri="{BB962C8B-B14F-4D97-AF65-F5344CB8AC3E}">
        <p14:creationId xmlns:p14="http://schemas.microsoft.com/office/powerpoint/2010/main" val="22763768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750">
        <p15:prstTrans prst="fractur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9FBFA">
            <a:alpha val="90000"/>
          </a:srgbClr>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1337CBD-9F05-1D23-1B21-8735ABEE60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2195" y="3170463"/>
            <a:ext cx="3322170" cy="3511237"/>
          </a:xfrm>
        </p:spPr>
      </p:pic>
      <p:sp>
        <p:nvSpPr>
          <p:cNvPr id="4" name="Right Triangle 3">
            <a:extLst>
              <a:ext uri="{FF2B5EF4-FFF2-40B4-BE49-F238E27FC236}">
                <a16:creationId xmlns:a16="http://schemas.microsoft.com/office/drawing/2014/main" id="{09A5C441-5787-0DE8-E1CD-8AF3DEA1BFC7}"/>
              </a:ext>
            </a:extLst>
          </p:cNvPr>
          <p:cNvSpPr/>
          <p:nvPr/>
        </p:nvSpPr>
        <p:spPr>
          <a:xfrm>
            <a:off x="-1" y="5671457"/>
            <a:ext cx="1621971" cy="1186544"/>
          </a:xfrm>
          <a:prstGeom prst="rtTriangle">
            <a:avLst/>
          </a:prstGeom>
          <a:solidFill>
            <a:schemeClr val="tx1">
              <a:lumMod val="65000"/>
              <a:lumOff val="3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ight Triangle 4">
            <a:extLst>
              <a:ext uri="{FF2B5EF4-FFF2-40B4-BE49-F238E27FC236}">
                <a16:creationId xmlns:a16="http://schemas.microsoft.com/office/drawing/2014/main" id="{D863D343-2A38-02AF-F3E2-8403691DC5F0}"/>
              </a:ext>
            </a:extLst>
          </p:cNvPr>
          <p:cNvSpPr/>
          <p:nvPr/>
        </p:nvSpPr>
        <p:spPr>
          <a:xfrm rot="10800000">
            <a:off x="10341429" y="-2"/>
            <a:ext cx="1850571" cy="1143001"/>
          </a:xfrm>
          <a:prstGeom prst="rtTriangle">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peech Bubble: Rectangle with Corners Rounded 7">
            <a:extLst>
              <a:ext uri="{FF2B5EF4-FFF2-40B4-BE49-F238E27FC236}">
                <a16:creationId xmlns:a16="http://schemas.microsoft.com/office/drawing/2014/main" id="{9D5C7CBB-72A5-7360-F950-132852F4C12F}"/>
              </a:ext>
            </a:extLst>
          </p:cNvPr>
          <p:cNvSpPr/>
          <p:nvPr/>
        </p:nvSpPr>
        <p:spPr>
          <a:xfrm>
            <a:off x="267631" y="78060"/>
            <a:ext cx="7950818" cy="3891774"/>
          </a:xfrm>
          <a:prstGeom prst="wedgeRoundRectCallout">
            <a:avLst>
              <a:gd name="adj1" fmla="val 54367"/>
              <a:gd name="adj2" fmla="val 36324"/>
              <a:gd name="adj3" fmla="val 16667"/>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342900" indent="-342900">
              <a:buAutoNum type="arabicParenR"/>
            </a:pPr>
            <a:r>
              <a:rPr lang="en-US" sz="2800" b="1" dirty="0"/>
              <a:t>Project Objective</a:t>
            </a:r>
            <a:r>
              <a:rPr lang="en-US" sz="2800" dirty="0"/>
              <a:t>: Analyzing a hotel reservation dataset using MYSQL workbench.</a:t>
            </a:r>
          </a:p>
          <a:p>
            <a:pPr marL="342900" indent="-342900">
              <a:buAutoNum type="arabicParenR"/>
            </a:pPr>
            <a:r>
              <a:rPr lang="en-US" sz="2800" b="1" dirty="0"/>
              <a:t>Importance</a:t>
            </a:r>
            <a:r>
              <a:rPr lang="en-US" sz="2800" dirty="0"/>
              <a:t>: Enhancing data analysis skills in a practical context.</a:t>
            </a:r>
          </a:p>
          <a:p>
            <a:r>
              <a:rPr lang="en-US" sz="2800" b="1" dirty="0"/>
              <a:t>3) Data Details</a:t>
            </a:r>
            <a:r>
              <a:rPr kumimoji="0" lang="en-US" sz="2800" b="0" i="0" u="none" strike="noStrike" kern="1200" cap="none" spc="0" normalizeH="0" baseline="0" noProof="0" dirty="0">
                <a:ln>
                  <a:noFill/>
                </a:ln>
                <a:solidFill>
                  <a:prstClr val="black"/>
                </a:solidFill>
                <a:effectLst/>
                <a:uLnTx/>
                <a:uFillTx/>
                <a:latin typeface="Calibri Light" panose="020F0302020204030204"/>
                <a:ea typeface="+mj-ea"/>
                <a:cs typeface="+mj-cs"/>
              </a:rPr>
              <a:t>: Key columns and their significance.</a:t>
            </a:r>
            <a:endParaRPr lang="en-US" sz="2800" dirty="0"/>
          </a:p>
        </p:txBody>
      </p:sp>
    </p:spTree>
    <p:extLst>
      <p:ext uri="{BB962C8B-B14F-4D97-AF65-F5344CB8AC3E}">
        <p14:creationId xmlns:p14="http://schemas.microsoft.com/office/powerpoint/2010/main" val="1655703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E13A2821-6A80-FF90-3BE9-985A320AF18C}"/>
              </a:ext>
            </a:extLst>
          </p:cNvPr>
          <p:cNvSpPr/>
          <p:nvPr/>
        </p:nvSpPr>
        <p:spPr>
          <a:xfrm>
            <a:off x="143482" y="112597"/>
            <a:ext cx="4069289" cy="2619717"/>
          </a:xfrm>
          <a:prstGeom prst="wedgeEllipseCallout">
            <a:avLst>
              <a:gd name="adj1" fmla="val 41852"/>
              <a:gd name="adj2" fmla="val 43408"/>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14"/>
            </a:pPr>
            <a:r>
              <a:rPr lang="en-US" sz="2000" dirty="0">
                <a:latin typeface="Aptos Narrow" panose="020B0004020202020204" pitchFamily="34" charset="0"/>
              </a:rPr>
              <a:t>For reservations involving children, what is the most common room type, and what is the average price for that room type?</a:t>
            </a:r>
          </a:p>
        </p:txBody>
      </p:sp>
      <p:pic>
        <p:nvPicPr>
          <p:cNvPr id="8" name="Picture Placeholder 8">
            <a:extLst>
              <a:ext uri="{FF2B5EF4-FFF2-40B4-BE49-F238E27FC236}">
                <a16:creationId xmlns:a16="http://schemas.microsoft.com/office/drawing/2014/main" id="{AA4AF050-16F4-53B3-84A5-C8C25C990E8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940629" y="2728758"/>
            <a:ext cx="8166465" cy="4016643"/>
          </a:xfrm>
          <a:prstGeom prst="rect">
            <a:avLst/>
          </a:prstGeom>
        </p:spPr>
      </p:pic>
    </p:spTree>
    <p:extLst>
      <p:ext uri="{BB962C8B-B14F-4D97-AF65-F5344CB8AC3E}">
        <p14:creationId xmlns:p14="http://schemas.microsoft.com/office/powerpoint/2010/main" val="2792966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6" name="Speech Bubble: Oval 5">
            <a:extLst>
              <a:ext uri="{FF2B5EF4-FFF2-40B4-BE49-F238E27FC236}">
                <a16:creationId xmlns:a16="http://schemas.microsoft.com/office/drawing/2014/main" id="{A2D535C0-DB84-B788-1FFE-42EAE51F08C2}"/>
              </a:ext>
            </a:extLst>
          </p:cNvPr>
          <p:cNvSpPr/>
          <p:nvPr/>
        </p:nvSpPr>
        <p:spPr>
          <a:xfrm>
            <a:off x="143482" y="112597"/>
            <a:ext cx="3932237" cy="2543517"/>
          </a:xfrm>
          <a:prstGeom prst="wedgeEllipseCallout">
            <a:avLst>
              <a:gd name="adj1" fmla="val 45062"/>
              <a:gd name="adj2" fmla="val 49641"/>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15"/>
            </a:pPr>
            <a:r>
              <a:rPr lang="en-US" sz="2000" dirty="0">
                <a:latin typeface="Aptos Narrow" panose="020B0004020202020204" pitchFamily="34" charset="0"/>
              </a:rPr>
              <a:t>Find the market segment type that generates the highest average price per room.</a:t>
            </a:r>
          </a:p>
        </p:txBody>
      </p:sp>
      <p:pic>
        <p:nvPicPr>
          <p:cNvPr id="9" name="Picture Placeholder 8">
            <a:extLst>
              <a:ext uri="{FF2B5EF4-FFF2-40B4-BE49-F238E27FC236}">
                <a16:creationId xmlns:a16="http://schemas.microsoft.com/office/drawing/2014/main" id="{2494A14B-63B6-2E57-13D8-3BEE5DAAD72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907971" y="2712696"/>
            <a:ext cx="8199123" cy="4032706"/>
          </a:xfrm>
          <a:prstGeom prst="rect">
            <a:avLst/>
          </a:prstGeom>
        </p:spPr>
      </p:pic>
    </p:spTree>
    <p:extLst>
      <p:ext uri="{BB962C8B-B14F-4D97-AF65-F5344CB8AC3E}">
        <p14:creationId xmlns:p14="http://schemas.microsoft.com/office/powerpoint/2010/main" val="42932690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F7F4-1080-AD01-D7D2-0B413DDD02F0}"/>
              </a:ext>
            </a:extLst>
          </p:cNvPr>
          <p:cNvSpPr>
            <a:spLocks noGrp="1"/>
          </p:cNvSpPr>
          <p:nvPr>
            <p:ph type="title"/>
          </p:nvPr>
        </p:nvSpPr>
        <p:spPr>
          <a:xfrm>
            <a:off x="838200" y="365125"/>
            <a:ext cx="3439886" cy="1325563"/>
          </a:xfrm>
        </p:spPr>
        <p:txBody>
          <a:bodyPr/>
          <a:lstStyle/>
          <a:p>
            <a:r>
              <a:rPr lang="en-US" b="1" dirty="0"/>
              <a:t>CONCLUSION:</a:t>
            </a:r>
          </a:p>
        </p:txBody>
      </p:sp>
      <p:sp>
        <p:nvSpPr>
          <p:cNvPr id="6" name="Rectangle 1">
            <a:extLst>
              <a:ext uri="{FF2B5EF4-FFF2-40B4-BE49-F238E27FC236}">
                <a16:creationId xmlns:a16="http://schemas.microsoft.com/office/drawing/2014/main" id="{23092B60-0196-9E5C-1132-498BB2A7C96A}"/>
              </a:ext>
            </a:extLst>
          </p:cNvPr>
          <p:cNvSpPr>
            <a:spLocks noGrp="1" noChangeArrowheads="1"/>
          </p:cNvSpPr>
          <p:nvPr>
            <p:ph idx="1"/>
          </p:nvPr>
        </p:nvSpPr>
        <p:spPr bwMode="auto">
          <a:xfrm>
            <a:off x="155188" y="1690688"/>
            <a:ext cx="1188162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Aptos Narrow" panose="020B0004020202020204" pitchFamily="34" charset="0"/>
              </a:rPr>
              <a:t>The analysis of the hotel reservation datasets reveals valuable insights for informed decision-making in the hospitality industry. Understanding guest preferences, popular meal plans, room types, booking trends, and market segments allows hotel to tailor their offerings, optimize pricing strategies, and enhance the guest experience.</a:t>
            </a:r>
          </a:p>
        </p:txBody>
      </p:sp>
      <p:sp>
        <p:nvSpPr>
          <p:cNvPr id="7" name="Half Frame 6">
            <a:extLst>
              <a:ext uri="{FF2B5EF4-FFF2-40B4-BE49-F238E27FC236}">
                <a16:creationId xmlns:a16="http://schemas.microsoft.com/office/drawing/2014/main" id="{CA192399-255D-8C93-0CBD-0CDC2A430FF5}"/>
              </a:ext>
            </a:extLst>
          </p:cNvPr>
          <p:cNvSpPr/>
          <p:nvPr/>
        </p:nvSpPr>
        <p:spPr>
          <a:xfrm rot="5400000">
            <a:off x="10700657" y="457200"/>
            <a:ext cx="1948543" cy="1034143"/>
          </a:xfrm>
          <a:prstGeom prst="halfFrame">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Half Frame 8">
            <a:extLst>
              <a:ext uri="{FF2B5EF4-FFF2-40B4-BE49-F238E27FC236}">
                <a16:creationId xmlns:a16="http://schemas.microsoft.com/office/drawing/2014/main" id="{8B9BE57B-F622-BF7C-CA41-5F14F8B6C3C7}"/>
              </a:ext>
            </a:extLst>
          </p:cNvPr>
          <p:cNvSpPr/>
          <p:nvPr/>
        </p:nvSpPr>
        <p:spPr>
          <a:xfrm rot="16200000">
            <a:off x="-457200" y="5366657"/>
            <a:ext cx="1948543" cy="1034143"/>
          </a:xfrm>
          <a:prstGeom prst="halfFrame">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26888146"/>
      </p:ext>
    </p:extLst>
  </p:cSld>
  <p:clrMapOvr>
    <a:masterClrMapping/>
  </p:clrMapOvr>
  <p:transition spd="slow">
    <p:dissolv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C37909-7C87-CCD9-F544-754D23BD5940}"/>
              </a:ext>
            </a:extLst>
          </p:cNvPr>
          <p:cNvSpPr/>
          <p:nvPr/>
        </p:nvSpPr>
        <p:spPr>
          <a:xfrm>
            <a:off x="6096000" y="0"/>
            <a:ext cx="6096000" cy="68580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bbon: Curved and Tilted Down 1">
            <a:extLst>
              <a:ext uri="{FF2B5EF4-FFF2-40B4-BE49-F238E27FC236}">
                <a16:creationId xmlns:a16="http://schemas.microsoft.com/office/drawing/2014/main" id="{FDC040B3-5DD4-5D9E-9A03-7F444CB260F6}"/>
              </a:ext>
            </a:extLst>
          </p:cNvPr>
          <p:cNvSpPr/>
          <p:nvPr/>
        </p:nvSpPr>
        <p:spPr>
          <a:xfrm>
            <a:off x="136071" y="2634343"/>
            <a:ext cx="11919857" cy="1589314"/>
          </a:xfrm>
          <a:prstGeom prst="ellipseRibbon">
            <a:avLst/>
          </a:prstGeom>
          <a:solidFill>
            <a:schemeClr val="bg2">
              <a:lumMod val="50000"/>
            </a:schemeClr>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t>Thank You</a:t>
            </a:r>
          </a:p>
        </p:txBody>
      </p:sp>
    </p:spTree>
    <p:extLst>
      <p:ext uri="{BB962C8B-B14F-4D97-AF65-F5344CB8AC3E}">
        <p14:creationId xmlns:p14="http://schemas.microsoft.com/office/powerpoint/2010/main" val="1870040656"/>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9FBFA">
            <a:alpha val="90000"/>
          </a:srgb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76C04A-942B-15C3-16A0-C0B1DB8D0E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422570" y="51141"/>
            <a:ext cx="5671457" cy="6741542"/>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2" name="TextBox 1">
            <a:extLst>
              <a:ext uri="{FF2B5EF4-FFF2-40B4-BE49-F238E27FC236}">
                <a16:creationId xmlns:a16="http://schemas.microsoft.com/office/drawing/2014/main" id="{39120292-B2E3-BAE1-DAD4-13763615AC2B}"/>
              </a:ext>
            </a:extLst>
          </p:cNvPr>
          <p:cNvSpPr txBox="1"/>
          <p:nvPr/>
        </p:nvSpPr>
        <p:spPr>
          <a:xfrm>
            <a:off x="576942" y="471491"/>
            <a:ext cx="4310743" cy="646331"/>
          </a:xfrm>
          <a:prstGeom prst="rect">
            <a:avLst/>
          </a:prstGeom>
          <a:noFill/>
        </p:spPr>
        <p:txBody>
          <a:bodyPr wrap="square" rtlCol="0">
            <a:spAutoFit/>
          </a:bodyPr>
          <a:lstStyle/>
          <a:p>
            <a:r>
              <a:rPr lang="en-US" sz="3600" b="1" dirty="0"/>
              <a:t>PROBLEM ANALYSIS</a:t>
            </a:r>
          </a:p>
        </p:txBody>
      </p:sp>
      <p:sp>
        <p:nvSpPr>
          <p:cNvPr id="3" name="Scroll: Horizontal 2">
            <a:extLst>
              <a:ext uri="{FF2B5EF4-FFF2-40B4-BE49-F238E27FC236}">
                <a16:creationId xmlns:a16="http://schemas.microsoft.com/office/drawing/2014/main" id="{3EA090A2-82AE-FC26-FBA6-13D23B74633D}"/>
              </a:ext>
            </a:extLst>
          </p:cNvPr>
          <p:cNvSpPr/>
          <p:nvPr/>
        </p:nvSpPr>
        <p:spPr>
          <a:xfrm>
            <a:off x="381001" y="1226682"/>
            <a:ext cx="2754086" cy="1930178"/>
          </a:xfrm>
          <a:prstGeom prst="horizontalScroll">
            <a:avLst/>
          </a:pr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Font typeface="+mj-lt"/>
              <a:buAutoNum type="arabicPeriod"/>
            </a:pPr>
            <a:r>
              <a:rPr lang="en-US" dirty="0">
                <a:latin typeface="Arial" panose="020B0604020202020204" pitchFamily="34" charset="0"/>
                <a:cs typeface="Arial" panose="020B0604020202020204" pitchFamily="34" charset="0"/>
              </a:rPr>
              <a:t>Import dataset into MySQL workbench</a:t>
            </a:r>
          </a:p>
        </p:txBody>
      </p:sp>
      <p:sp>
        <p:nvSpPr>
          <p:cNvPr id="4" name="Scroll: Horizontal 3">
            <a:extLst>
              <a:ext uri="{FF2B5EF4-FFF2-40B4-BE49-F238E27FC236}">
                <a16:creationId xmlns:a16="http://schemas.microsoft.com/office/drawing/2014/main" id="{0A871B4B-1A0D-E413-B84B-F274652DE3DF}"/>
              </a:ext>
            </a:extLst>
          </p:cNvPr>
          <p:cNvSpPr/>
          <p:nvPr/>
        </p:nvSpPr>
        <p:spPr>
          <a:xfrm>
            <a:off x="3510642" y="1226682"/>
            <a:ext cx="2754085" cy="1930178"/>
          </a:xfrm>
          <a:prstGeom prst="horizontalScroll">
            <a:avLst/>
          </a:pr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Font typeface="+mj-lt"/>
              <a:buAutoNum type="arabicPeriod" startAt="2"/>
            </a:pPr>
            <a:r>
              <a:rPr lang="en-US" dirty="0">
                <a:latin typeface="Arial" panose="020B0604020202020204" pitchFamily="34" charset="0"/>
                <a:cs typeface="Arial" panose="020B0604020202020204" pitchFamily="34" charset="0"/>
              </a:rPr>
              <a:t>Observation &amp; Understanding of Data</a:t>
            </a:r>
          </a:p>
        </p:txBody>
      </p:sp>
      <p:sp>
        <p:nvSpPr>
          <p:cNvPr id="5" name="Scroll: Horizontal 4">
            <a:extLst>
              <a:ext uri="{FF2B5EF4-FFF2-40B4-BE49-F238E27FC236}">
                <a16:creationId xmlns:a16="http://schemas.microsoft.com/office/drawing/2014/main" id="{65A0A0CB-0B03-CC94-1C1E-2BE4CB7DA24F}"/>
              </a:ext>
            </a:extLst>
          </p:cNvPr>
          <p:cNvSpPr/>
          <p:nvPr/>
        </p:nvSpPr>
        <p:spPr>
          <a:xfrm>
            <a:off x="381001" y="3614058"/>
            <a:ext cx="2754085" cy="1930177"/>
          </a:xfrm>
          <a:prstGeom prst="horizontalScroll">
            <a:avLst/>
          </a:prstGeom>
          <a:solidFill>
            <a:schemeClr val="accent4">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342900" indent="-342900" algn="ctr">
              <a:buFont typeface="+mj-lt"/>
              <a:buAutoNum type="arabicPeriod" startAt="3"/>
            </a:pPr>
            <a:r>
              <a:rPr lang="en-US" dirty="0">
                <a:latin typeface="Arial" panose="020B0604020202020204" pitchFamily="34" charset="0"/>
                <a:cs typeface="Arial" panose="020B0604020202020204" pitchFamily="34" charset="0"/>
              </a:rPr>
              <a:t>Getting Insights from Data by Writing Queries</a:t>
            </a:r>
          </a:p>
        </p:txBody>
      </p:sp>
    </p:spTree>
    <p:extLst>
      <p:ext uri="{BB962C8B-B14F-4D97-AF65-F5344CB8AC3E}">
        <p14:creationId xmlns:p14="http://schemas.microsoft.com/office/powerpoint/2010/main" val="86603343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9FBFA">
            <a:alpha val="90000"/>
          </a:srgb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A9DDBB-842A-DC6B-1BC5-BE1AA2AD5497}"/>
              </a:ext>
            </a:extLst>
          </p:cNvPr>
          <p:cNvSpPr txBox="1"/>
          <p:nvPr/>
        </p:nvSpPr>
        <p:spPr>
          <a:xfrm>
            <a:off x="0" y="521524"/>
            <a:ext cx="4582885" cy="461665"/>
          </a:xfrm>
          <a:prstGeom prst="rect">
            <a:avLst/>
          </a:prstGeom>
          <a:noFill/>
        </p:spPr>
        <p:txBody>
          <a:bodyPr wrap="square" rtlCol="0">
            <a:spAutoFit/>
          </a:bodyPr>
          <a:lstStyle/>
          <a:p>
            <a:r>
              <a:rPr lang="en-US" sz="2400" b="1" dirty="0">
                <a:latin typeface="Arial Rounded MT Bold" panose="020F0704030504030204" pitchFamily="34" charset="0"/>
              </a:rPr>
              <a:t>PROJECT DATASET DETAILS:</a:t>
            </a:r>
          </a:p>
        </p:txBody>
      </p:sp>
      <p:sp>
        <p:nvSpPr>
          <p:cNvPr id="3" name="TextBox 2">
            <a:extLst>
              <a:ext uri="{FF2B5EF4-FFF2-40B4-BE49-F238E27FC236}">
                <a16:creationId xmlns:a16="http://schemas.microsoft.com/office/drawing/2014/main" id="{18A73D0D-80C8-7348-98A6-B4650224E206}"/>
              </a:ext>
            </a:extLst>
          </p:cNvPr>
          <p:cNvSpPr txBox="1"/>
          <p:nvPr/>
        </p:nvSpPr>
        <p:spPr>
          <a:xfrm>
            <a:off x="0" y="983189"/>
            <a:ext cx="12115800" cy="5493812"/>
          </a:xfrm>
          <a:prstGeom prst="rect">
            <a:avLst/>
          </a:prstGeom>
          <a:noFill/>
        </p:spPr>
        <p:txBody>
          <a:bodyPr wrap="square" rtlCol="0" anchor="ctr">
            <a:spAutoFit/>
          </a:bodyPr>
          <a:lstStyle/>
          <a:p>
            <a:pPr algn="just">
              <a:buClr>
                <a:schemeClr val="accent6">
                  <a:lumMod val="75000"/>
                </a:schemeClr>
              </a:buClr>
            </a:pPr>
            <a:r>
              <a:rPr lang="en-US" sz="2700" b="1" dirty="0"/>
              <a:t>Booking_ID: </a:t>
            </a:r>
            <a:r>
              <a:rPr lang="en-US" sz="2700" dirty="0"/>
              <a:t>A unique identifier for each hotel reservation.</a:t>
            </a:r>
          </a:p>
          <a:p>
            <a:pPr algn="just">
              <a:buClr>
                <a:schemeClr val="accent6">
                  <a:lumMod val="75000"/>
                </a:schemeClr>
              </a:buClr>
            </a:pPr>
            <a:r>
              <a:rPr lang="en-US" sz="2700" b="1" dirty="0"/>
              <a:t>no_of_adults: </a:t>
            </a:r>
            <a:r>
              <a:rPr lang="en-US" sz="2700" dirty="0"/>
              <a:t>The number of adults in the reservation.</a:t>
            </a:r>
          </a:p>
          <a:p>
            <a:pPr algn="just">
              <a:buClr>
                <a:schemeClr val="accent6">
                  <a:lumMod val="75000"/>
                </a:schemeClr>
              </a:buClr>
            </a:pPr>
            <a:r>
              <a:rPr lang="en-US" sz="2700" b="1" dirty="0"/>
              <a:t>no_of_children: </a:t>
            </a:r>
            <a:r>
              <a:rPr lang="en-US" sz="2700" dirty="0"/>
              <a:t>The number of children in the reservation.</a:t>
            </a:r>
          </a:p>
          <a:p>
            <a:pPr algn="just">
              <a:buClr>
                <a:schemeClr val="accent6">
                  <a:lumMod val="75000"/>
                </a:schemeClr>
              </a:buClr>
            </a:pPr>
            <a:r>
              <a:rPr lang="en-US" sz="2700" b="1" dirty="0"/>
              <a:t>no_of_weekend_nights: </a:t>
            </a:r>
            <a:r>
              <a:rPr lang="en-US" sz="2700" dirty="0"/>
              <a:t>The number of nights in the reservation that fall on weekends. </a:t>
            </a:r>
          </a:p>
          <a:p>
            <a:pPr algn="just">
              <a:buClr>
                <a:schemeClr val="accent6">
                  <a:lumMod val="75000"/>
                </a:schemeClr>
              </a:buClr>
            </a:pPr>
            <a:r>
              <a:rPr lang="en-US" sz="2700" b="1" dirty="0"/>
              <a:t>no_of_week_nights: </a:t>
            </a:r>
            <a:r>
              <a:rPr lang="en-US" sz="2700" dirty="0"/>
              <a:t>The number of nights in the reservation that fall on weekdays.</a:t>
            </a:r>
          </a:p>
          <a:p>
            <a:pPr algn="just">
              <a:buClr>
                <a:schemeClr val="accent6">
                  <a:lumMod val="75000"/>
                </a:schemeClr>
              </a:buClr>
            </a:pPr>
            <a:r>
              <a:rPr lang="en-US" sz="2700" b="1" dirty="0"/>
              <a:t>type_of_meal_plan: </a:t>
            </a:r>
            <a:r>
              <a:rPr lang="en-US" sz="2700" dirty="0"/>
              <a:t>The meal plan chosen by the guests.</a:t>
            </a:r>
          </a:p>
          <a:p>
            <a:pPr algn="just">
              <a:buClr>
                <a:schemeClr val="accent6">
                  <a:lumMod val="75000"/>
                </a:schemeClr>
              </a:buClr>
            </a:pPr>
            <a:r>
              <a:rPr lang="en-US" sz="2700" b="1" dirty="0"/>
              <a:t>room_type_reserved: </a:t>
            </a:r>
            <a:r>
              <a:rPr lang="en-US" sz="2700" dirty="0"/>
              <a:t>The type of room reserved by the guests.</a:t>
            </a:r>
          </a:p>
          <a:p>
            <a:pPr algn="just">
              <a:buClr>
                <a:schemeClr val="accent6">
                  <a:lumMod val="75000"/>
                </a:schemeClr>
              </a:buClr>
            </a:pPr>
            <a:r>
              <a:rPr lang="en-US" sz="2700" b="1" dirty="0"/>
              <a:t>lead_time: </a:t>
            </a:r>
            <a:r>
              <a:rPr lang="en-US" sz="2700" dirty="0"/>
              <a:t>The number of days between booking and arrival.</a:t>
            </a:r>
          </a:p>
          <a:p>
            <a:pPr algn="just">
              <a:buClr>
                <a:schemeClr val="accent6">
                  <a:lumMod val="75000"/>
                </a:schemeClr>
              </a:buClr>
            </a:pPr>
            <a:r>
              <a:rPr lang="en-US" sz="2700" b="1" dirty="0"/>
              <a:t>arrival_date: </a:t>
            </a:r>
            <a:r>
              <a:rPr lang="en-US" sz="2700" dirty="0"/>
              <a:t>The date of arrival.</a:t>
            </a:r>
          </a:p>
          <a:p>
            <a:pPr algn="just">
              <a:buClr>
                <a:schemeClr val="accent6">
                  <a:lumMod val="75000"/>
                </a:schemeClr>
              </a:buClr>
            </a:pPr>
            <a:r>
              <a:rPr lang="en-US" sz="2700" b="1" dirty="0"/>
              <a:t>market_segment_type: </a:t>
            </a:r>
            <a:r>
              <a:rPr lang="en-US" sz="2700" dirty="0"/>
              <a:t>The market segment to which the reservation belongs.</a:t>
            </a:r>
          </a:p>
          <a:p>
            <a:pPr algn="just">
              <a:buClr>
                <a:schemeClr val="accent6">
                  <a:lumMod val="75000"/>
                </a:schemeClr>
              </a:buClr>
            </a:pPr>
            <a:r>
              <a:rPr lang="en-US" sz="2700" b="1" dirty="0"/>
              <a:t>avg_price_per_room: </a:t>
            </a:r>
            <a:r>
              <a:rPr lang="en-US" sz="2700" dirty="0"/>
              <a:t>The average price per room in the reservation.</a:t>
            </a:r>
          </a:p>
          <a:p>
            <a:pPr algn="just">
              <a:buClr>
                <a:schemeClr val="accent6">
                  <a:lumMod val="75000"/>
                </a:schemeClr>
              </a:buClr>
            </a:pPr>
            <a:r>
              <a:rPr lang="en-US" sz="2700" b="1" dirty="0"/>
              <a:t>booking_status: </a:t>
            </a:r>
            <a:r>
              <a:rPr lang="en-US" sz="2700" dirty="0"/>
              <a:t>The status of the booking.</a:t>
            </a:r>
          </a:p>
        </p:txBody>
      </p:sp>
    </p:spTree>
    <p:extLst>
      <p:ext uri="{BB962C8B-B14F-4D97-AF65-F5344CB8AC3E}">
        <p14:creationId xmlns:p14="http://schemas.microsoft.com/office/powerpoint/2010/main" val="285118954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AEBEC">
            <a:alpha val="90000"/>
          </a:srgb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B11673-D946-1E09-EE2D-F5C4D1554F09}"/>
              </a:ext>
            </a:extLst>
          </p:cNvPr>
          <p:cNvSpPr txBox="1"/>
          <p:nvPr/>
        </p:nvSpPr>
        <p:spPr>
          <a:xfrm>
            <a:off x="1208312" y="907585"/>
            <a:ext cx="3483430" cy="646331"/>
          </a:xfrm>
          <a:prstGeom prst="rect">
            <a:avLst/>
          </a:prstGeom>
          <a:noFill/>
        </p:spPr>
        <p:txBody>
          <a:bodyPr wrap="square" rtlCol="0">
            <a:spAutoFit/>
          </a:bodyPr>
          <a:lstStyle/>
          <a:p>
            <a:r>
              <a:rPr lang="en-US" sz="3600" b="1" dirty="0"/>
              <a:t>DATABASE USED</a:t>
            </a:r>
            <a:r>
              <a:rPr lang="en-US" sz="3600" dirty="0"/>
              <a:t>:</a:t>
            </a:r>
          </a:p>
        </p:txBody>
      </p:sp>
      <p:sp>
        <p:nvSpPr>
          <p:cNvPr id="3" name="TextBox 2">
            <a:extLst>
              <a:ext uri="{FF2B5EF4-FFF2-40B4-BE49-F238E27FC236}">
                <a16:creationId xmlns:a16="http://schemas.microsoft.com/office/drawing/2014/main" id="{1DA83694-FA26-7320-7FCC-3698FDB936E1}"/>
              </a:ext>
            </a:extLst>
          </p:cNvPr>
          <p:cNvSpPr txBox="1"/>
          <p:nvPr/>
        </p:nvSpPr>
        <p:spPr>
          <a:xfrm>
            <a:off x="4517571" y="965068"/>
            <a:ext cx="3298371" cy="523220"/>
          </a:xfrm>
          <a:prstGeom prst="rect">
            <a:avLst/>
          </a:prstGeom>
          <a:noFill/>
        </p:spPr>
        <p:txBody>
          <a:bodyPr wrap="square" rtlCol="0">
            <a:spAutoFit/>
          </a:bodyPr>
          <a:lstStyle/>
          <a:p>
            <a:r>
              <a:rPr lang="en-US" sz="2800" b="1" dirty="0">
                <a:latin typeface="Consolas" panose="020B0609020204030204" pitchFamily="49" charset="0"/>
              </a:rPr>
              <a:t>MySQL Workbench</a:t>
            </a:r>
          </a:p>
        </p:txBody>
      </p:sp>
      <p:pic>
        <p:nvPicPr>
          <p:cNvPr id="5" name="Picture 4">
            <a:extLst>
              <a:ext uri="{FF2B5EF4-FFF2-40B4-BE49-F238E27FC236}">
                <a16:creationId xmlns:a16="http://schemas.microsoft.com/office/drawing/2014/main" id="{F4F26882-F5C8-6C72-D348-550403BD7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571" y="1890750"/>
            <a:ext cx="7218437" cy="4060371"/>
          </a:xfrm>
          <a:prstGeom prst="rect">
            <a:avLst/>
          </a:prstGeom>
        </p:spPr>
      </p:pic>
    </p:spTree>
    <p:extLst>
      <p:ext uri="{BB962C8B-B14F-4D97-AF65-F5344CB8AC3E}">
        <p14:creationId xmlns:p14="http://schemas.microsoft.com/office/powerpoint/2010/main" val="42393157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C1F9C-D28A-4B05-3086-539C4276FC2B}"/>
              </a:ext>
            </a:extLst>
          </p:cNvPr>
          <p:cNvSpPr>
            <a:spLocks noGrp="1"/>
          </p:cNvSpPr>
          <p:nvPr>
            <p:ph type="title"/>
          </p:nvPr>
        </p:nvSpPr>
        <p:spPr>
          <a:xfrm>
            <a:off x="1132114" y="120196"/>
            <a:ext cx="5724299" cy="631371"/>
          </a:xfrm>
        </p:spPr>
        <p:txBody>
          <a:bodyPr/>
          <a:lstStyle/>
          <a:p>
            <a:pPr algn="ctr"/>
            <a:r>
              <a:rPr lang="en-US" b="1" dirty="0">
                <a:latin typeface="Consolas" panose="020B0609020204030204" pitchFamily="49" charset="0"/>
              </a:rPr>
              <a:t>MySQL WORKBENCH </a:t>
            </a:r>
            <a:r>
              <a:rPr lang="en-US" b="1" dirty="0">
                <a:latin typeface="Aptos Narrow" panose="020B0004020202020204" pitchFamily="34" charset="0"/>
              </a:rPr>
              <a:t>INERTFACE</a:t>
            </a:r>
          </a:p>
        </p:txBody>
      </p:sp>
      <p:pic>
        <p:nvPicPr>
          <p:cNvPr id="6" name="Picture Placeholder 5">
            <a:extLst>
              <a:ext uri="{FF2B5EF4-FFF2-40B4-BE49-F238E27FC236}">
                <a16:creationId xmlns:a16="http://schemas.microsoft.com/office/drawing/2014/main" id="{252F2D17-3C77-15F7-09A9-1C296B62986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9" r="19"/>
          <a:stretch>
            <a:fillRect/>
          </a:stretch>
        </p:blipFill>
        <p:spPr>
          <a:xfrm>
            <a:off x="1527591" y="968829"/>
            <a:ext cx="10048388" cy="5399314"/>
          </a:xfrm>
        </p:spPr>
      </p:pic>
      <p:sp>
        <p:nvSpPr>
          <p:cNvPr id="7" name="Rectangle 6">
            <a:extLst>
              <a:ext uri="{FF2B5EF4-FFF2-40B4-BE49-F238E27FC236}">
                <a16:creationId xmlns:a16="http://schemas.microsoft.com/office/drawing/2014/main" id="{FAB68906-43B9-66FC-12CF-01062CA73379}"/>
              </a:ext>
            </a:extLst>
          </p:cNvPr>
          <p:cNvSpPr/>
          <p:nvPr/>
        </p:nvSpPr>
        <p:spPr>
          <a:xfrm>
            <a:off x="8056" y="1"/>
            <a:ext cx="892629" cy="6857999"/>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8" name="Right Triangle 7">
            <a:extLst>
              <a:ext uri="{FF2B5EF4-FFF2-40B4-BE49-F238E27FC236}">
                <a16:creationId xmlns:a16="http://schemas.microsoft.com/office/drawing/2014/main" id="{76F12A33-2DD8-3A9B-38BE-FA089C11B4CE}"/>
              </a:ext>
            </a:extLst>
          </p:cNvPr>
          <p:cNvSpPr/>
          <p:nvPr/>
        </p:nvSpPr>
        <p:spPr>
          <a:xfrm rot="10800000">
            <a:off x="10414038" y="0"/>
            <a:ext cx="1777962" cy="1077686"/>
          </a:xfrm>
          <a:prstGeom prst="rtTriangle">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58117990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F6EBA7-0C21-6E88-C3BE-C71116F169BF}"/>
              </a:ext>
            </a:extLst>
          </p:cNvPr>
          <p:cNvSpPr/>
          <p:nvPr/>
        </p:nvSpPr>
        <p:spPr>
          <a:xfrm>
            <a:off x="6618513" y="51027"/>
            <a:ext cx="4691743" cy="718458"/>
          </a:xfrm>
          <a:prstGeom prst="rect">
            <a:avLst/>
          </a:prstGeom>
          <a:solidFill>
            <a:srgbClr val="F4A6A6"/>
          </a:solidFill>
        </p:spPr>
        <p:style>
          <a:lnRef idx="2">
            <a:schemeClr val="accent6"/>
          </a:lnRef>
          <a:fillRef idx="1">
            <a:schemeClr val="lt1"/>
          </a:fillRef>
          <a:effectRef idx="0">
            <a:schemeClr val="accent6"/>
          </a:effectRef>
          <a:fontRef idx="minor">
            <a:schemeClr val="dk1"/>
          </a:fontRef>
        </p:style>
        <p:txBody>
          <a:bodyPr rtlCol="0" anchor="ctr"/>
          <a:lstStyle/>
          <a:p>
            <a:r>
              <a:rPr lang="en-US" sz="3200" b="1" dirty="0"/>
              <a:t>LETS START WITH QUERIES</a:t>
            </a:r>
          </a:p>
        </p:txBody>
      </p:sp>
      <p:pic>
        <p:nvPicPr>
          <p:cNvPr id="9" name="Picture Placeholder 8">
            <a:extLst>
              <a:ext uri="{FF2B5EF4-FFF2-40B4-BE49-F238E27FC236}">
                <a16:creationId xmlns:a16="http://schemas.microsoft.com/office/drawing/2014/main" id="{CB9C4FE9-2AF5-4F87-A395-A0DE79D8ADB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
        <p:nvSpPr>
          <p:cNvPr id="4" name="Text Placeholder 3">
            <a:extLst>
              <a:ext uri="{FF2B5EF4-FFF2-40B4-BE49-F238E27FC236}">
                <a16:creationId xmlns:a16="http://schemas.microsoft.com/office/drawing/2014/main" id="{D23484BE-1AE3-24D1-551F-8E1525A2D2A1}"/>
              </a:ext>
            </a:extLst>
          </p:cNvPr>
          <p:cNvSpPr>
            <a:spLocks noGrp="1"/>
          </p:cNvSpPr>
          <p:nvPr>
            <p:ph type="body" sz="half" idx="2"/>
          </p:nvPr>
        </p:nvSpPr>
        <p:spPr>
          <a:xfrm>
            <a:off x="6738257" y="671739"/>
            <a:ext cx="3186340" cy="718458"/>
          </a:xfrm>
        </p:spPr>
        <p:txBody>
          <a:bodyPr>
            <a:normAutofit/>
          </a:bodyPr>
          <a:lstStyle/>
          <a:p>
            <a:endParaRPr lang="en-US" dirty="0"/>
          </a:p>
          <a:p>
            <a:endParaRPr lang="en-US" dirty="0"/>
          </a:p>
        </p:txBody>
      </p:sp>
      <p:sp>
        <p:nvSpPr>
          <p:cNvPr id="7" name="Speech Bubble: Oval 6">
            <a:extLst>
              <a:ext uri="{FF2B5EF4-FFF2-40B4-BE49-F238E27FC236}">
                <a16:creationId xmlns:a16="http://schemas.microsoft.com/office/drawing/2014/main" id="{89E91FC3-6507-4774-7115-B2963B4614E3}"/>
              </a:ext>
            </a:extLst>
          </p:cNvPr>
          <p:cNvSpPr/>
          <p:nvPr/>
        </p:nvSpPr>
        <p:spPr>
          <a:xfrm>
            <a:off x="143482" y="112598"/>
            <a:ext cx="3982204" cy="2314916"/>
          </a:xfrm>
          <a:prstGeom prst="wedgeEllipseCallout">
            <a:avLst>
              <a:gd name="adj1" fmla="val 45387"/>
              <a:gd name="adj2" fmla="val 53250"/>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lgn="ctr">
              <a:buFont typeface="+mj-lt"/>
              <a:buAutoNum type="arabicParenR"/>
            </a:pPr>
            <a:r>
              <a:rPr lang="en-US" sz="2000" dirty="0">
                <a:solidFill>
                  <a:schemeClr val="dk1"/>
                </a:solidFill>
                <a:latin typeface="Aptos Narrow" panose="020B0004020202020204" pitchFamily="34" charset="0"/>
              </a:rPr>
              <a:t> What is the total number of reservations in the dataset?</a:t>
            </a:r>
          </a:p>
        </p:txBody>
      </p:sp>
    </p:spTree>
    <p:extLst>
      <p:ext uri="{BB962C8B-B14F-4D97-AF65-F5344CB8AC3E}">
        <p14:creationId xmlns:p14="http://schemas.microsoft.com/office/powerpoint/2010/main" val="170607891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B11FD21E-1E24-985E-0B39-31832D02A4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
        <p:nvSpPr>
          <p:cNvPr id="6" name="Speech Bubble: Oval 5">
            <a:extLst>
              <a:ext uri="{FF2B5EF4-FFF2-40B4-BE49-F238E27FC236}">
                <a16:creationId xmlns:a16="http://schemas.microsoft.com/office/drawing/2014/main" id="{E8798797-317B-76B2-B1B2-9A82FB373628}"/>
              </a:ext>
            </a:extLst>
          </p:cNvPr>
          <p:cNvSpPr/>
          <p:nvPr/>
        </p:nvSpPr>
        <p:spPr>
          <a:xfrm>
            <a:off x="143482" y="112598"/>
            <a:ext cx="3982204" cy="2314916"/>
          </a:xfrm>
          <a:prstGeom prst="wedgeEllipseCallout">
            <a:avLst>
              <a:gd name="adj1" fmla="val 45387"/>
              <a:gd name="adj2" fmla="val 53250"/>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lgn="ctr">
              <a:buFont typeface="+mj-lt"/>
              <a:buAutoNum type="arabicParenR" startAt="2"/>
            </a:pPr>
            <a:r>
              <a:rPr lang="en-US" sz="2000" dirty="0">
                <a:latin typeface="Aptos Narrow" panose="020B0004020202020204" pitchFamily="34" charset="0"/>
              </a:rPr>
              <a:t> Which meal plan is the most popular among guests?</a:t>
            </a:r>
          </a:p>
          <a:p>
            <a:pPr algn="ctr"/>
            <a:r>
              <a:rPr lang="en-US" sz="2000" dirty="0">
                <a:solidFill>
                  <a:schemeClr val="dk1"/>
                </a:solidFill>
                <a:latin typeface="Aptos Narrow" panose="020B0004020202020204" pitchFamily="34" charset="0"/>
              </a:rPr>
              <a:t> </a:t>
            </a:r>
          </a:p>
        </p:txBody>
      </p:sp>
    </p:spTree>
    <p:extLst>
      <p:ext uri="{BB962C8B-B14F-4D97-AF65-F5344CB8AC3E}">
        <p14:creationId xmlns:p14="http://schemas.microsoft.com/office/powerpoint/2010/main" val="2821957077"/>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FFFF">
            <a:alpha val="90000"/>
          </a:srgbClr>
        </a:solidFill>
        <a:effectLst/>
      </p:bgPr>
    </p:bg>
    <p:spTree>
      <p:nvGrpSpPr>
        <p:cNvPr id="1" name=""/>
        <p:cNvGrpSpPr/>
        <p:nvPr/>
      </p:nvGrpSpPr>
      <p:grpSpPr>
        <a:xfrm>
          <a:off x="0" y="0"/>
          <a:ext cx="0" cy="0"/>
          <a:chOff x="0" y="0"/>
          <a:chExt cx="0" cy="0"/>
        </a:xfrm>
      </p:grpSpPr>
      <p:sp>
        <p:nvSpPr>
          <p:cNvPr id="5" name="Speech Bubble: Oval 4">
            <a:extLst>
              <a:ext uri="{FF2B5EF4-FFF2-40B4-BE49-F238E27FC236}">
                <a16:creationId xmlns:a16="http://schemas.microsoft.com/office/drawing/2014/main" id="{59C09FDA-7E63-00E5-B860-633150055676}"/>
              </a:ext>
            </a:extLst>
          </p:cNvPr>
          <p:cNvSpPr/>
          <p:nvPr/>
        </p:nvSpPr>
        <p:spPr>
          <a:xfrm>
            <a:off x="143482" y="112598"/>
            <a:ext cx="3982204" cy="2314916"/>
          </a:xfrm>
          <a:prstGeom prst="wedgeEllipseCallout">
            <a:avLst>
              <a:gd name="adj1" fmla="val 45387"/>
              <a:gd name="adj2" fmla="val 53250"/>
            </a:avLst>
          </a:prstGeom>
          <a:solidFill>
            <a:schemeClr val="bg1">
              <a:lumMod val="9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mj-lt"/>
              <a:buAutoNum type="arabicParenR" startAt="3"/>
            </a:pPr>
            <a:r>
              <a:rPr lang="en-US" sz="2000" dirty="0">
                <a:latin typeface="Aptos Narrow" panose="020B0004020202020204" pitchFamily="34" charset="0"/>
              </a:rPr>
              <a:t>What is the average price per room for reservations involving children?</a:t>
            </a:r>
          </a:p>
        </p:txBody>
      </p:sp>
      <p:pic>
        <p:nvPicPr>
          <p:cNvPr id="8" name="Picture Placeholder 8">
            <a:extLst>
              <a:ext uri="{FF2B5EF4-FFF2-40B4-BE49-F238E27FC236}">
                <a16:creationId xmlns:a16="http://schemas.microsoft.com/office/drawing/2014/main" id="{790FADFC-7858-A502-2FC2-DE0E9F21580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p:blipFill>
        <p:spPr>
          <a:xfrm>
            <a:off x="3726535" y="2623458"/>
            <a:ext cx="8380559" cy="4121944"/>
          </a:xfrm>
          <a:prstGeom prst="rect">
            <a:avLst/>
          </a:prstGeom>
        </p:spPr>
      </p:pic>
    </p:spTree>
    <p:extLst>
      <p:ext uri="{BB962C8B-B14F-4D97-AF65-F5344CB8AC3E}">
        <p14:creationId xmlns:p14="http://schemas.microsoft.com/office/powerpoint/2010/main" val="365247280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529</Words>
  <Application>Microsoft Office PowerPoint</Application>
  <PresentationFormat>Widescreen</PresentationFormat>
  <Paragraphs>48</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Microsoft JhengHei UI</vt:lpstr>
      <vt:lpstr>Aptos Narrow</vt:lpstr>
      <vt:lpstr>Arial</vt:lpstr>
      <vt:lpstr>Arial Rounded MT Bold</vt:lpstr>
      <vt:lpstr>Calibri</vt:lpstr>
      <vt:lpstr>Calibri Light</vt:lpstr>
      <vt:lpstr>Consolas</vt:lpstr>
      <vt:lpstr>Office Theme</vt:lpstr>
      <vt:lpstr>HOTEL RESERVATION ANALYSIS WITH  MYSQL WORKBENCH</vt:lpstr>
      <vt:lpstr>PowerPoint Presentation</vt:lpstr>
      <vt:lpstr>PowerPoint Presentation</vt:lpstr>
      <vt:lpstr>PowerPoint Presentation</vt:lpstr>
      <vt:lpstr>PowerPoint Presentation</vt:lpstr>
      <vt:lpstr>MySQL WORKBENCH INERTFACE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4</cp:revision>
  <dcterms:created xsi:type="dcterms:W3CDTF">2024-06-20T19:12:38Z</dcterms:created>
  <dcterms:modified xsi:type="dcterms:W3CDTF">2024-06-24T19:43:44Z</dcterms:modified>
</cp:coreProperties>
</file>